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32" r:id="rId2"/>
    <p:sldId id="4526" r:id="rId3"/>
    <p:sldId id="4534" r:id="rId4"/>
    <p:sldId id="258" r:id="rId5"/>
    <p:sldId id="257" r:id="rId6"/>
    <p:sldId id="453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2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7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2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4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9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2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4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6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4F57-BCDF-47A7-AA79-4CD6E1B01987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B61D-45FF-40F9-83EC-59FA5E6C6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72136156/entry/1000" TargetMode="External"/><Relationship Id="rId2" Type="http://schemas.openxmlformats.org/officeDocument/2006/relationships/hyperlink" Target="https://internet.garant.ru/#/document/72136156/entry/16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1C1B93B5-0C0C-419C-9458-2CDBEB7D0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42559"/>
              </p:ext>
            </p:extLst>
          </p:nvPr>
        </p:nvGraphicFramePr>
        <p:xfrm>
          <a:off x="205154" y="193244"/>
          <a:ext cx="5509847" cy="6334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2070">
                  <a:extLst>
                    <a:ext uri="{9D8B030D-6E8A-4147-A177-3AD203B41FA5}">
                      <a16:colId xmlns:a16="http://schemas.microsoft.com/office/drawing/2014/main" val="2162214169"/>
                    </a:ext>
                  </a:extLst>
                </a:gridCol>
                <a:gridCol w="61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91">
                  <a:extLst>
                    <a:ext uri="{9D8B030D-6E8A-4147-A177-3AD203B41FA5}">
                      <a16:colId xmlns:a16="http://schemas.microsoft.com/office/drawing/2014/main" val="1016413906"/>
                    </a:ext>
                  </a:extLst>
                </a:gridCol>
                <a:gridCol w="632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МНН, лекарственная форма, дозировка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ФГИС МДЛП (упаковки) без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 на 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22.04.2024</a:t>
                      </a: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251116818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01.11.2023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862645071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Баргузинская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5685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829851541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Баунтовская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713007018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Бичурская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7207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545124998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"Петропавловская ЦРБ"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6227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301509401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Еравнинская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324358723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</a:t>
                      </a:r>
                      <a:r>
                        <a:rPr lang="ru-RU" sz="9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Заиграевская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28458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8916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631017313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Закаменская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8224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803528804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"Иволгинская ЦРБ"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245777992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БГБУЗ "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Кабанская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1266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791478567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Кижингинская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243580561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Курумканская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12988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4157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6651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197318899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Кяхтинская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615195150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ЧУЗ "Поликлиника "РЖД-Медицина"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Наушки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081399187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"Муйская ЦРБ"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3703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714362800"/>
                  </a:ext>
                </a:extLst>
              </a:tr>
              <a:tr h="31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ЧУЗ "Поликлиника "РЖД-Медицина"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Таксимо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284659705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"Мухоршибирская ЦРБ"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3681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1518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963720713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Окинская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2919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1278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352814699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Прибакальская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5966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4872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12891787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Нижнеангарская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10565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5031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4245194202"/>
                  </a:ext>
                </a:extLst>
              </a:tr>
              <a:tr h="31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ЧУЗ "Больница "РЖД-Медицина" г. Северобайкальск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4134554453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Гусиноозерская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525213508"/>
                  </a:ext>
                </a:extLst>
              </a:tr>
              <a:tr h="1665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Тарбагатайская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4095473601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Тункинская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25350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374380612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Хоринская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1525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71635383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№1"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132841767"/>
                  </a:ext>
                </a:extLst>
              </a:tr>
              <a:tr h="193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"Городская поликлиника №2"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521757505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поликлиника №3"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5427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880847761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больница №4"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3774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437052892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"Городская больница №5"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3559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256864371"/>
                  </a:ext>
                </a:extLst>
              </a:tr>
              <a:tr h="161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"Городская поликлиника №6"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6955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671460683"/>
                  </a:ext>
                </a:extLst>
              </a:tr>
              <a:tr h="31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"Городской перинатальный центр" г. Улан-Удэ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432536636"/>
                  </a:ext>
                </a:extLst>
              </a:tr>
              <a:tr h="31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"Республиканский перинатальный центр" МЗ РБ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239678983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10136"/>
              </p:ext>
            </p:extLst>
          </p:nvPr>
        </p:nvGraphicFramePr>
        <p:xfrm>
          <a:off x="6182275" y="52561"/>
          <a:ext cx="5335649" cy="6667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МНН, лекарственная форма, дозировка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ФГИС МДЛП (упаковки) без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движения на 22.04.2024</a:t>
                      </a: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01.11.2023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РБ "Бурят-фармация"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317369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98473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66696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141920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ЧУЗ "Клиническая больница "РЖД-Медицина" г. Улан-Удэ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«Детская республиканская клиническая больница»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"Детская стоматологическая поликлиника"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92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«Республиканская клиническая больница скорой медицинской</a:t>
                      </a:r>
                      <a:r>
                        <a:rPr lang="ru-RU" sz="900" b="1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помощи им. В.В. </a:t>
                      </a:r>
                      <a:r>
                        <a:rPr lang="ru-RU" sz="900" b="1" i="0" u="none" strike="noStrike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Ангапова</a:t>
                      </a:r>
                      <a:r>
                        <a:rPr lang="ru-RU" sz="9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«Республиканская клиническая больница 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Н.А. Семашко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2439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РКЛРЦ «Центр восточной медицины»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3158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«Республиканский клинический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кожно-венерологический диспансер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«Республиканская наркологический диспансер»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8230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«Республиканский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перинатальный центр»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 РБ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«Стоматологическая поликлиника №1»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«Стоматологическая поликлиника №2»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БРОКД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5414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«Городская больница №2»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1548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1026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7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«Республиканская клиническая инфекционная больница»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«Республиканский врачебно-физкультурный диспансер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«Республиканский клинический противотуберкулезный диспансер им. Г.Г.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Дугаровой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33887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32088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«Республиканская психоневрологический диспансер»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7797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«Республиканский центр медицинской профилактики МЗ РБ им. В.Р.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Бояновой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«Республиканский центр профилактики и борьбы со СПИД"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14471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«Республиканский судебно-медицинская экспертиза» 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0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«Станция скорой медицинской помощи» 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«Территориальный центр медицины катастроф Республики Бурятия»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2224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10568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АУСО Республиканский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клинический госпиталь ветеранов войн»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</a:p>
                  </a:txBody>
                  <a:tcPr marL="3342" marR="3342" marT="3342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количество: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2" marR="3342" marT="33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690662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172932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373351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027483-B2C6-4AA3-AE8C-C1C38FDE6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33" y="422033"/>
            <a:ext cx="6955867" cy="62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закон от 12 апреля 2010 г. N 61-ФЗ "Об обращении лекарственных средств"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Статья 67. Информация о лекарственных препаратах. Система мониторинга движения лекарственных препаратов для медицинского применения</a:t>
            </a:r>
          </a:p>
          <a:p>
            <a:r>
              <a:rPr lang="ru-RU" dirty="0"/>
              <a:t>7. Юридические лица и индивидуальные предприниматели, осуществляющие производство, хранение, ввоз в Российскую Федерацию, отпуск, реализацию, передачу, применение и уничтожение лекарственных препаратов для медицинского применения, обеспечивают в порядке и в составе, которые </a:t>
            </a:r>
            <a:r>
              <a:rPr lang="ru-RU" dirty="0">
                <a:hlinkClick r:id="rId2"/>
              </a:rPr>
              <a:t>установлены</a:t>
            </a:r>
            <a:r>
              <a:rPr lang="ru-RU" dirty="0"/>
              <a:t> Правительством Российской Федерации с учетом вида осуществляемой ими деятельности, внесение информации о лекарственных препаратах для медицинского применения в систему мониторинга движения лекарственных препаратов для медицинского применения.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Статья 6.34. Производство или продажа лекарственных препаратов для медицинского применения без нанесения средств идентификации либо с нарушением установленного порядка их нанесения либо несвоевременное внесение данных в систему мониторинга движения лекарственных препаратов для медицинского применения или внесение в нее недостоверных данных</a:t>
            </a:r>
          </a:p>
          <a:p>
            <a:r>
              <a:rPr lang="ru-RU" dirty="0"/>
              <a:t>2. Несвоевременное внесение данных в </a:t>
            </a:r>
            <a:r>
              <a:rPr lang="ru-RU" dirty="0">
                <a:hlinkClick r:id="rId3"/>
              </a:rPr>
              <a:t>систему</a:t>
            </a:r>
            <a:r>
              <a:rPr lang="ru-RU" dirty="0"/>
              <a:t> мониторинга движения лекарственных препаратов для медицинского применения или внесение в нее недостоверных данных влечет наложение административного штрафа на должностных лиц в размере от пяти тысяч до десяти тысяч рублей; на юридических лиц - от пятидесяти тысяч до ста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17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0" y="2311133"/>
            <a:ext cx="6261143" cy="377690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04B5C0-F891-4539-B84C-62DC0B4C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60" y="82062"/>
            <a:ext cx="6093848" cy="40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" y="1270727"/>
            <a:ext cx="10819291" cy="517950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0746" y="20381"/>
            <a:ext cx="11285837" cy="132363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https://04reg.roszdravnadzor.gov.ru/news/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89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B74E5-D7BE-4346-86AE-F5AC479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6F9F0-629A-4BDB-A377-B0DAA531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FCA815-D01C-4F76-973D-D330FCFC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0899"/>
            <a:ext cx="6152376" cy="41332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96111D-3294-4C79-B308-FDF47AA0D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55" y="2924908"/>
            <a:ext cx="6189281" cy="30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6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918</Words>
  <Application>Microsoft Office PowerPoint</Application>
  <PresentationFormat>Широкоэкранный</PresentationFormat>
  <Paragraphs>363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Федеральный закон от 12 апреля 2010 г. N 61-ФЗ "Об обращении лекарственных средств"</vt:lpstr>
      <vt:lpstr>Презентация PowerPoint</vt:lpstr>
      <vt:lpstr>https://04reg.roszdravnadzor.gov.ru/news/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СтариковаОА</dc:creator>
  <cp:lastModifiedBy>Занабадарова З.М.</cp:lastModifiedBy>
  <cp:revision>48</cp:revision>
  <dcterms:created xsi:type="dcterms:W3CDTF">2023-12-27T00:40:05Z</dcterms:created>
  <dcterms:modified xsi:type="dcterms:W3CDTF">2024-04-22T14:28:12Z</dcterms:modified>
</cp:coreProperties>
</file>